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7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6210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89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9585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00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86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9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85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8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82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53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7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1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7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6F5A-EC31-4586-8CBB-12D9B3F5345E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289CB9-2C8D-4BD0-AABB-09CF9E4E6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37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2%D0%B8%D1%86%D0%B0" TargetMode="External"/><Relationship Id="rId3" Type="http://schemas.openxmlformats.org/officeDocument/2006/relationships/hyperlink" Target="https://ru.wikipedia.org/wiki/%D0%A1%D0%BE%D0%B1%D0%B0%D0%BA%D0%B0" TargetMode="External"/><Relationship Id="rId7" Type="http://schemas.openxmlformats.org/officeDocument/2006/relationships/hyperlink" Target="https://ru.wikipedia.org/wiki/%D0%9A%D0%BE%D1%88%D0%BA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0%BE%D0%BB%D0%B8%D0%BA" TargetMode="External"/><Relationship Id="rId5" Type="http://schemas.openxmlformats.org/officeDocument/2006/relationships/hyperlink" Target="https://ru.wikipedia.org/wiki/%D0%94%D0%B5%D0%BB%D1%8C%D1%84%D0%B8%D0%BD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ru.wikipedia.org/wiki/%D0%9B%D0%BE%D1%88%D0%B0%D0%B4%D1%8C" TargetMode="External"/><Relationship Id="rId9" Type="http://schemas.openxmlformats.org/officeDocument/2006/relationships/hyperlink" Target="https://ru.wikipedia.org/wiki/%D0%A3%D0%BD%D0%B8%D0%B2%D0%B5%D1%80%D1%81%D0%B8%D1%82%D0%B5%D1%82_%D1%88%D1%82%D0%B0%D1%82%D0%B0_%D0%9D%D1%8C%D1%8E-%D0%99%D0%BE%D1%80%D0%BA_%D0%B2_%D0%91%D1%83%D1%84%D1%84%D0%B0%D0%BB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F%D1%81%D0%B8%D1%85%D0%B8%D0%B0%D1%82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C%D0%BE%D0%BA%D0%B8_(%D1%81%D0%BE%D0%B1%D0%B0%D0%BA%D0%B0)" TargetMode="External"/><Relationship Id="rId2" Type="http://schemas.openxmlformats.org/officeDocument/2006/relationships/hyperlink" Target="https://ru.wikipedia.org/wiki/Animal_Pla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2%D0%BE%D1%80%D0%B8%D0%BA%D0%B0" TargetMode="External"/><Relationship Id="rId5" Type="http://schemas.openxmlformats.org/officeDocument/2006/relationships/hyperlink" Target="https://ru.wikipedia.org/wiki/%D0%A0%D0%BE%D1%81%D1%81%D0%B8%D0%B9%D1%81%D0%BA%D0%B0%D1%8F_%D0%B0%D0%BA%D0%B0%D0%B4%D0%B5%D0%BC%D0%B8%D1%8F_%D0%BC%D0%B5%D0%B4%D0%B8%D1%86%D0%B8%D0%BD%D1%81%D0%BA%D0%B8%D1%85_%D0%BD%D0%B0%D1%83%D0%B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3DF24-2DF9-47AD-9AB1-AD7813611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/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b="1" i="1" dirty="0">
                <a:solidFill>
                  <a:schemeClr val="accent2"/>
                </a:solidFill>
              </a:rPr>
              <a:t/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b="1" i="1" dirty="0">
                <a:solidFill>
                  <a:schemeClr val="accent2"/>
                </a:solidFill>
              </a:rPr>
              <a:t/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b="1" i="1" dirty="0">
                <a:solidFill>
                  <a:schemeClr val="accent2"/>
                </a:solidFill>
              </a:rPr>
              <a:t/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b="1" i="1" dirty="0">
                <a:solidFill>
                  <a:schemeClr val="accent2"/>
                </a:solidFill>
              </a:rPr>
              <a:t>ПЕТ-ТЕРАПИЯ, </a:t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sz="2200" b="1" i="1" dirty="0">
                <a:solidFill>
                  <a:schemeClr val="accent2"/>
                </a:solidFill>
              </a:rPr>
              <a:t>КАК ОДИН ИЗ МЕТОДОВ СЕНСОРНОЙ ИНТЕГРАЦИИ В РАБОТЕ С ДЕТЬМИ С РАС</a:t>
            </a:r>
            <a:r>
              <a:rPr lang="ru-RU" b="1" i="1" dirty="0">
                <a:solidFill>
                  <a:schemeClr val="accent2"/>
                </a:solidFill>
              </a:rPr>
              <a:t/>
            </a:r>
            <a:br>
              <a:rPr lang="ru-RU" b="1" i="1" dirty="0">
                <a:solidFill>
                  <a:schemeClr val="accent2"/>
                </a:solidFill>
              </a:rPr>
            </a:b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5C9451-352A-4F36-9C0F-97E86BD5D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62" y="4777379"/>
            <a:ext cx="5174150" cy="1693759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МАОУ СОШ №5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и</a:t>
            </a:r>
            <a:r>
              <a:rPr lang="ru-RU" b="1" i="1" dirty="0" smtClean="0">
                <a:solidFill>
                  <a:schemeClr val="tx1"/>
                </a:solidFill>
              </a:rPr>
              <a:t>м.А.К. Ерохина</a:t>
            </a:r>
          </a:p>
          <a:p>
            <a:pPr algn="r"/>
            <a:r>
              <a:rPr lang="ru-RU" b="1" i="1" smtClean="0">
                <a:solidFill>
                  <a:schemeClr val="tx1"/>
                </a:solidFill>
              </a:rPr>
              <a:t>Чуева </a:t>
            </a:r>
            <a:r>
              <a:rPr lang="ru-RU" b="1" i="1" dirty="0" err="1" smtClean="0">
                <a:solidFill>
                  <a:schemeClr val="tx1"/>
                </a:solidFill>
              </a:rPr>
              <a:t>З</a:t>
            </a:r>
            <a:r>
              <a:rPr lang="ru-RU" b="1" i="1" smtClean="0">
                <a:solidFill>
                  <a:schemeClr val="tx1"/>
                </a:solidFill>
              </a:rPr>
              <a:t>инаида </a:t>
            </a:r>
            <a:r>
              <a:rPr lang="ru-RU" b="1" i="1" dirty="0" smtClean="0">
                <a:solidFill>
                  <a:schemeClr val="tx1"/>
                </a:solidFill>
              </a:rPr>
              <a:t>Васильевна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8C36F04-1509-42F2-8B9A-E74A6CEC9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22" y="395295"/>
            <a:ext cx="3169490" cy="237376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41867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4FFBA-39EE-44D0-AFC3-6B465CED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3" y="450166"/>
            <a:ext cx="10227212" cy="1454834"/>
          </a:xfrm>
        </p:spPr>
        <p:txBody>
          <a:bodyPr>
            <a:noAutofit/>
          </a:bodyPr>
          <a:lstStyle/>
          <a:p>
            <a:r>
              <a:rPr lang="ru-RU" sz="1800" b="1" dirty="0"/>
              <a:t>Пет-терапия</a:t>
            </a:r>
            <a:r>
              <a:rPr lang="ru-RU" sz="1800" dirty="0"/>
              <a:t> (от 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pet</a:t>
            </a:r>
            <a:r>
              <a:rPr lang="ru-RU" sz="1800" dirty="0"/>
              <a:t> — обобщённое название домашних животных, дословно «любимое животное») — метод лечения пациентов с помощью домашних животных (</a:t>
            </a:r>
            <a:r>
              <a:rPr lang="ru-RU" sz="1800" dirty="0">
                <a:hlinkClick r:id="rId3" tooltip="Собака"/>
              </a:rPr>
              <a:t>собак</a:t>
            </a:r>
            <a:r>
              <a:rPr lang="ru-RU" sz="1800" dirty="0"/>
              <a:t>, </a:t>
            </a:r>
            <a:r>
              <a:rPr lang="ru-RU" sz="1800" dirty="0">
                <a:hlinkClick r:id="rId4" tooltip="Лошадь"/>
              </a:rPr>
              <a:t>лошадей</a:t>
            </a:r>
            <a:r>
              <a:rPr lang="ru-RU" sz="1800" dirty="0"/>
              <a:t>, </a:t>
            </a:r>
            <a:r>
              <a:rPr lang="ru-RU" sz="1800" dirty="0">
                <a:hlinkClick r:id="rId5" tooltip="Дельфин"/>
              </a:rPr>
              <a:t>дельфинов</a:t>
            </a:r>
            <a:r>
              <a:rPr lang="ru-RU" sz="1800" dirty="0"/>
              <a:t>, </a:t>
            </a:r>
            <a:r>
              <a:rPr lang="ru-RU" sz="1800" dirty="0">
                <a:hlinkClick r:id="rId6" tooltip="Кролик"/>
              </a:rPr>
              <a:t>кроликов</a:t>
            </a:r>
            <a:r>
              <a:rPr lang="ru-RU" sz="1800" dirty="0"/>
              <a:t>, </a:t>
            </a:r>
            <a:r>
              <a:rPr lang="ru-RU" sz="1800" dirty="0">
                <a:hlinkClick r:id="rId7" tooltip="Кошка"/>
              </a:rPr>
              <a:t>кошек</a:t>
            </a:r>
            <a:r>
              <a:rPr lang="ru-RU" sz="1800" dirty="0"/>
              <a:t>, </a:t>
            </a:r>
            <a:r>
              <a:rPr lang="ru-RU" sz="1800" dirty="0">
                <a:hlinkClick r:id="rId8" tooltip="Птица"/>
              </a:rPr>
              <a:t>птиц</a:t>
            </a:r>
            <a:r>
              <a:rPr lang="ru-RU" sz="1800" dirty="0"/>
              <a:t> и пр.). В России пет-терапия больше известна под названием </a:t>
            </a:r>
            <a:r>
              <a:rPr lang="ru-RU" sz="1800" b="1" dirty="0" err="1"/>
              <a:t>зоотерапия</a:t>
            </a:r>
            <a:r>
              <a:rPr lang="ru-RU" sz="1800" dirty="0"/>
              <a:t> или </a:t>
            </a:r>
            <a:r>
              <a:rPr lang="ru-RU" sz="1800" b="1" dirty="0" err="1"/>
              <a:t>анималотерапия</a:t>
            </a:r>
            <a:r>
              <a:rPr lang="ru-RU" sz="1800" dirty="0"/>
              <a:t> (от 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animal</a:t>
            </a:r>
            <a:r>
              <a:rPr lang="ru-RU" sz="1800" dirty="0"/>
              <a:t> — животное).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1356AB-9F0B-4985-87BD-C79591C6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78" y="2189871"/>
            <a:ext cx="9971234" cy="377762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Карен Аллен, исследователь </a:t>
            </a:r>
          </a:p>
          <a:p>
            <a:pPr marL="0" indent="0" algn="r">
              <a:buNone/>
            </a:pPr>
            <a:r>
              <a:rPr lang="ru-RU" dirty="0">
                <a:hlinkClick r:id="rId9" tooltip="Университет штата Нью-Йорк в Буффало"/>
              </a:rPr>
              <a:t>Университета Штата Нью-Йорк </a:t>
            </a:r>
          </a:p>
          <a:p>
            <a:pPr marL="0" indent="0" algn="r">
              <a:buNone/>
            </a:pPr>
            <a:r>
              <a:rPr lang="ru-RU" dirty="0">
                <a:hlinkClick r:id="rId9" tooltip="Университет штата Нью-Йорк в Буффало"/>
              </a:rPr>
              <a:t>в Буффало</a:t>
            </a:r>
            <a:r>
              <a:rPr lang="ru-RU" dirty="0"/>
              <a:t>,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4A5EC4C-B120-4C29-86E4-1F8CF577D5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12" y="3429000"/>
            <a:ext cx="2095500" cy="23336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1182D81-B142-4676-92A3-FA0C6B81D870}"/>
              </a:ext>
            </a:extLst>
          </p:cNvPr>
          <p:cNvSpPr/>
          <p:nvPr/>
        </p:nvSpPr>
        <p:spPr>
          <a:xfrm>
            <a:off x="1631854" y="1905001"/>
            <a:ext cx="5458264" cy="5208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следующих заболеваниях и состояниях: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ффективны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 расстройства (депрессия);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-психозы;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-тревожность;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аутизм;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-детская психическая травма;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-посттравматическое стрессовое расстройство;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-рассеянный склероз;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-деменция;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-эпилепсия;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-сердечно сосудистые расстройства;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-реабилитация после травм, инсультов.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35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8C857-7DF6-4357-B988-2F5DA086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55" y="295422"/>
            <a:ext cx="8911687" cy="11113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КАНИСТЕРАПИЯ – ЛЕЧЕНИЕ БОЛЬНЫХ ПРИ ПОМОЩИ СОБАКИ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D3A11B9-9968-4624-AF2F-2FBF17CDD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80" y="1712368"/>
            <a:ext cx="2375268" cy="3319976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E232BF-28FE-424A-84E5-B9B8ED96B801}"/>
              </a:ext>
            </a:extLst>
          </p:cNvPr>
          <p:cNvSpPr txBox="1"/>
          <p:nvPr/>
        </p:nvSpPr>
        <p:spPr>
          <a:xfrm>
            <a:off x="8993980" y="5359791"/>
            <a:ext cx="26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Уильям </a:t>
            </a:r>
            <a:r>
              <a:rPr lang="ru-RU" dirty="0" err="1"/>
              <a:t>Тьюк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0770B6-8AFC-4E95-A40D-8A63CD5A6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9" y="1750680"/>
            <a:ext cx="4001263" cy="32433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0E1D2-B2D0-43B5-B3A1-865193D05877}"/>
              </a:ext>
            </a:extLst>
          </p:cNvPr>
          <p:cNvSpPr txBox="1"/>
          <p:nvPr/>
        </p:nvSpPr>
        <p:spPr>
          <a:xfrm>
            <a:off x="1012874" y="5440681"/>
            <a:ext cx="30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 tooltip="Психиат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психиатр</a:t>
            </a:r>
            <a:r>
              <a:rPr lang="ru-RU" dirty="0"/>
              <a:t> </a:t>
            </a:r>
          </a:p>
          <a:p>
            <a:r>
              <a:rPr lang="ru-RU" dirty="0"/>
              <a:t>Борис Левинсон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006435-153C-49A9-BD7A-A7323F039F88}"/>
              </a:ext>
            </a:extLst>
          </p:cNvPr>
          <p:cNvSpPr txBox="1"/>
          <p:nvPr/>
        </p:nvSpPr>
        <p:spPr>
          <a:xfrm>
            <a:off x="4923692" y="1750680"/>
            <a:ext cx="378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Врачи больницы отмечали положительное влияние животных на больных, у них снизилась агрессия и частота приступов.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144D5B-3097-435A-894A-810CCCBD8683}"/>
              </a:ext>
            </a:extLst>
          </p:cNvPr>
          <p:cNvSpPr txBox="1"/>
          <p:nvPr/>
        </p:nvSpPr>
        <p:spPr>
          <a:xfrm>
            <a:off x="4923692" y="3798277"/>
            <a:ext cx="3784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Левинсон заметил, как его маленькие пациенты положительно реагировали на его собаку, которая находилась в приёмной во время сеанса лечения, впоследствии и предложил использовать этих животных для лечения психических расстройств.</a:t>
            </a:r>
          </a:p>
        </p:txBody>
      </p:sp>
    </p:spTree>
    <p:extLst>
      <p:ext uri="{BB962C8B-B14F-4D97-AF65-F5344CB8AC3E}">
        <p14:creationId xmlns="" xmlns:p14="http://schemas.microsoft.com/office/powerpoint/2010/main" val="191318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7251A6-6990-4864-BFAF-B593C7C9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5" y="624110"/>
            <a:ext cx="9647677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исследования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Animal Plane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Animal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Animal Plane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Animal Plane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Planet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первым в истории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канистерапии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легендарный йоркширский терьер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Смоки (собака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Смоки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8667098-32D1-4DFB-B170-0DD2F17B9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75135" t="28793" r="2047" b="32111"/>
          <a:stretch/>
        </p:blipFill>
        <p:spPr>
          <a:xfrm>
            <a:off x="8412480" y="1669645"/>
            <a:ext cx="3461052" cy="33340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0E79DBD-0A0B-4EB0-A316-100BFBB786DA}"/>
              </a:ext>
            </a:extLst>
          </p:cNvPr>
          <p:cNvSpPr/>
          <p:nvPr/>
        </p:nvSpPr>
        <p:spPr>
          <a:xfrm>
            <a:off x="1041010" y="2967335"/>
            <a:ext cx="6583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E3652F7-79F4-4346-B105-5F0B47DE63EA}"/>
              </a:ext>
            </a:extLst>
          </p:cNvPr>
          <p:cNvSpPr/>
          <p:nvPr/>
        </p:nvSpPr>
        <p:spPr>
          <a:xfrm>
            <a:off x="1659988" y="2136339"/>
            <a:ext cx="631639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</a:rPr>
              <a:t>По данным исследований НИИ педиатрии </a:t>
            </a:r>
            <a:r>
              <a:rPr lang="ru-RU" sz="2100" dirty="0">
                <a:latin typeface="Arial" panose="020B0604020202020204" pitchFamily="34" charset="0"/>
                <a:hlinkClick r:id="rId5" tooltip="Российская академия медицинских наук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Российской академии медицинских наук</a:t>
            </a:r>
            <a:r>
              <a:rPr lang="ru-RU" sz="2100" dirty="0">
                <a:latin typeface="Arial" panose="020B0604020202020204" pitchFamily="34" charset="0"/>
              </a:rPr>
              <a:t>, занятия с собаками улучшают психоэмоциональное состояние маленьких пациентов, </a:t>
            </a:r>
            <a:r>
              <a:rPr lang="ru-RU" sz="2100" dirty="0">
                <a:latin typeface="Arial" panose="020B0604020202020204" pitchFamily="34" charset="0"/>
                <a:hlinkClick r:id="rId6" tooltip="Моторик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моторику</a:t>
            </a:r>
            <a:r>
              <a:rPr lang="ru-RU" sz="2100" dirty="0">
                <a:latin typeface="Arial" panose="020B0604020202020204" pitchFamily="34" charset="0"/>
              </a:rPr>
              <a:t>, снижают количество эпилептических припадков, неразговорчивые дети начинают больше говорить, а дети с пониженной (приобретённой или врождённой) эмоциональностью начинают проявлять способность активно реагировать на окружающий мир. </a:t>
            </a:r>
            <a:endParaRPr lang="ru-RU" sz="2100" dirty="0"/>
          </a:p>
        </p:txBody>
      </p:sp>
    </p:spTree>
    <p:extLst>
      <p:ext uri="{BB962C8B-B14F-4D97-AF65-F5344CB8AC3E}">
        <p14:creationId xmlns="" xmlns:p14="http://schemas.microsoft.com/office/powerpoint/2010/main" val="195264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69883-7FCB-4BD5-9AC9-4B21BF73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>
            <a:noAutofit/>
          </a:bodyPr>
          <a:lstStyle/>
          <a:p>
            <a:r>
              <a:rPr lang="ru-RU" sz="2500" dirty="0"/>
              <a:t>Метод </a:t>
            </a:r>
            <a:r>
              <a:rPr lang="ru-RU" sz="2500" dirty="0" err="1"/>
              <a:t>канистерапии</a:t>
            </a:r>
            <a:r>
              <a:rPr lang="ru-RU" sz="2500" dirty="0"/>
              <a:t> основан на организации игрового взаимодействия ребенка с собакой, в ходе которого происходит эмоциональный контакт, позволяющий развивать коммуникативные навыки, повышать адаптационные возможности ребенка и содействовать его социализации. При этом происходит перенос приобретенных ребенком практических навыков из игры в жизнь.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F28D487-9D5E-46DB-A1AC-8764DFE2D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914" t="27728" r="50527" b="25103"/>
          <a:stretch/>
        </p:blipFill>
        <p:spPr>
          <a:xfrm>
            <a:off x="1381946" y="3819921"/>
            <a:ext cx="4442079" cy="2904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2BD4B3-846B-4091-A2BF-3E40A3C4A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7462" t="24193" r="9653" b="33435"/>
          <a:stretch/>
        </p:blipFill>
        <p:spPr>
          <a:xfrm>
            <a:off x="7118251" y="3819921"/>
            <a:ext cx="4009293" cy="2904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1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9B230-BB38-476A-9003-1C20A0E2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323557"/>
            <a:ext cx="10396024" cy="1581443"/>
          </a:xfrm>
        </p:spPr>
        <p:txBody>
          <a:bodyPr>
            <a:noAutofit/>
          </a:bodyPr>
          <a:lstStyle/>
          <a:p>
            <a:r>
              <a:rPr lang="ru-RU" sz="2500" dirty="0"/>
              <a:t>В случае, когда речь идёт о расстройствах аутистического спектра, контакт ребёнка с взрослым человеком или другими детьми может оказаться травматичным по причине сверхчувствительности к той информации, которое несёт человеческое лицо и речь. Даже использование игрушек изображающих людей зачастую не принимается такими детьми. Собака же может выступить тем посредником между ребёнком и людьми, который поможет вовлечь ребёнка в совместную игру.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312E848-E555-49EE-A93C-656D26288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358" t="44805" r="67360" b="25378"/>
          <a:stretch/>
        </p:blipFill>
        <p:spPr>
          <a:xfrm>
            <a:off x="1900796" y="4082275"/>
            <a:ext cx="3895094" cy="2689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DCC856-A790-40BF-8F81-E0D6702F6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423" t="50000" r="51539" b="15676"/>
          <a:stretch/>
        </p:blipFill>
        <p:spPr>
          <a:xfrm>
            <a:off x="6995471" y="4082275"/>
            <a:ext cx="3906991" cy="2689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8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8862D5-60DF-4C9C-B9EE-A373F540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128089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2"/>
                </a:solidFill>
              </a:rPr>
              <a:t>ПРОГРАММА КАНИСТЕРАПИИ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>
                <a:solidFill>
                  <a:schemeClr val="tx1"/>
                </a:solidFill>
              </a:rPr>
              <a:t>В начале работы нужно познакомить ребенка с животным. Многие дети с РАС «пугаются» собаки: взвизгивают, отдергивают руки или корпус, отворачиваются и т.п.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7AEF60-FC07-4376-96BC-EFC487AB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2105465"/>
            <a:ext cx="8915400" cy="4421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</a:rPr>
              <a:t>С детьми с РАС, как ни с кем другим важно сразу же создать положительный или нейтральный образ собаки.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C97E6DA-6E25-49E3-B36D-21645532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5616" t="20704" r="8615" b="24295"/>
          <a:stretch/>
        </p:blipFill>
        <p:spPr>
          <a:xfrm>
            <a:off x="7729432" y="3594296"/>
            <a:ext cx="3246329" cy="2806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540A965-7F69-4D6E-BC71-3F09608A2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962" t="39378" r="9975" b="13009"/>
          <a:stretch/>
        </p:blipFill>
        <p:spPr>
          <a:xfrm>
            <a:off x="3312468" y="3594296"/>
            <a:ext cx="3088331" cy="280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8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B205C4-BCF4-434C-912B-03F630F8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191" y="239151"/>
            <a:ext cx="9802421" cy="166584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sz="2800" dirty="0">
                <a:solidFill>
                  <a:schemeClr val="tx1"/>
                </a:solidFill>
              </a:rPr>
              <a:t>ель занятий </a:t>
            </a:r>
            <a:r>
              <a:rPr lang="ru-RU" sz="2800" dirty="0" err="1">
                <a:solidFill>
                  <a:schemeClr val="tx1"/>
                </a:solidFill>
              </a:rPr>
              <a:t>канистерапией</a:t>
            </a:r>
            <a:r>
              <a:rPr lang="ru-RU" sz="2800" dirty="0">
                <a:solidFill>
                  <a:schemeClr val="tx1"/>
                </a:solidFill>
              </a:rPr>
              <a:t> с детьми с РАС заключается в развитии и тренировке контактности, обогащении их сенсорной среды, закреплении новых навыков.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F8CCA2-DCD4-4328-8C28-E3185B61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191" y="1905001"/>
            <a:ext cx="9802421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tx1"/>
                </a:solidFill>
              </a:rPr>
              <a:t>Группы упражнений по сложности:</a:t>
            </a:r>
          </a:p>
          <a:p>
            <a:pPr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Работа с собакой на расстоянии (без контакта).</a:t>
            </a:r>
          </a:p>
          <a:p>
            <a:pPr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 Работа с собакой на короткой дистанции с кратчайшими элементами контакта с телом .</a:t>
            </a:r>
          </a:p>
          <a:p>
            <a:pPr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 Сложное взаимодействие пациент-собака-предметы-люди.</a:t>
            </a:r>
          </a:p>
          <a:p>
            <a:pPr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Манипуляции с предметами и собакой, контакт короткий. </a:t>
            </a:r>
          </a:p>
          <a:p>
            <a:pPr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Акцентированное взаимодействие с собакой и для собаки, контакт средней продолжительности. </a:t>
            </a:r>
          </a:p>
          <a:p>
            <a:pPr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Самостоятельные действия с собакой, контакт продолжительный.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</a:rPr>
              <a:t>Работа с собакой должна проходить только с положительным настроем и тогда </a:t>
            </a:r>
            <a:r>
              <a:rPr lang="ru-RU" sz="2300">
                <a:solidFill>
                  <a:schemeClr val="tx1"/>
                </a:solidFill>
              </a:rPr>
              <a:t>успех гарантирован!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7410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367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    ПЕТ-ТЕРАПИЯ,  КАК ОДИН ИЗ МЕТОДОВ СЕНСОРНОЙ ИНТЕГРАЦИИ В РАБОТЕ С ДЕТЬМИ С РАС </vt:lpstr>
      <vt:lpstr>Пет-терапия (от англ. pet — обобщённое название домашних животных, дословно «любимое животное») — метод лечения пациентов с помощью домашних животных (собак, лошадей, дельфинов, кроликов, кошек, птиц и пр.). В России пет-терапия больше известна под названием зоотерапия или анималотерапия (от англ. animal — животное).</vt:lpstr>
      <vt:lpstr>КАНИСТЕРАПИЯ – ЛЕЧЕНИЕ БОЛЬНЫХ ПРИ ПОМОЩИ СОБАКИ </vt:lpstr>
      <vt:lpstr>По данным исследования Animal Planet первым в истории канистерапии является легендарный йоркширский терьер Смоки    </vt:lpstr>
      <vt:lpstr>Метод канистерапии основан на организации игрового взаимодействия ребенка с собакой, в ходе которого происходит эмоциональный контакт, позволяющий развивать коммуникативные навыки, повышать адаптационные возможности ребенка и содействовать его социализации. При этом происходит перенос приобретенных ребенком практических навыков из игры в жизнь.</vt:lpstr>
      <vt:lpstr>В случае, когда речь идёт о расстройствах аутистического спектра, контакт ребёнка с взрослым человеком или другими детьми может оказаться травматичным по причине сверхчувствительности к той информации, которое несёт человеческое лицо и речь. Даже использование игрушек изображающих людей зачастую не принимается такими детьми. Собака же может выступить тем посредником между ребёнком и людьми, который поможет вовлечь ребёнка в совместную игру.</vt:lpstr>
      <vt:lpstr>ПРОГРАММА КАНИСТЕРАПИИ В начале работы нужно познакомить ребенка с животным. Многие дети с РАС «пугаются» собаки: взвизгивают, отдергивают руки или корпус, отворачиваются и т.п. </vt:lpstr>
      <vt:lpstr>Цель занятий канистерапией с детьми с РАС заключается в развитии и тренировке контактности, обогащении их сенсорной среды, закреплении новых навыков.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ПЕТ-ТЕРАПИЯ,  КАК ОДИН ИЗ МЕТОДОВ СЕНСОРНОЙ ИНТЕГРАЦИИВ РАБОТЕ С ДЕТЬМИ С РАС </dc:title>
  <dc:creator>User</dc:creator>
  <cp:lastModifiedBy>Chueva Z.V.</cp:lastModifiedBy>
  <cp:revision>15</cp:revision>
  <dcterms:created xsi:type="dcterms:W3CDTF">2022-01-27T15:55:30Z</dcterms:created>
  <dcterms:modified xsi:type="dcterms:W3CDTF">2023-03-10T10:34:59Z</dcterms:modified>
</cp:coreProperties>
</file>